
<file path=[Content_Types].xml><?xml version="1.0" encoding="utf-8"?>
<Types xmlns="http://schemas.openxmlformats.org/package/2006/content-types">
  <Default Extension="xml" ContentType="application/vnd.openxmlformats-officedocument.presentationml.presentation.main+xml"/>
  <Default Extension="rels" ContentType="application/vnd.openxmlformats-package.relationships+xml"/>
  <Override PartName="/ppt/slideMasters/slideMaster1.xml" ContentType="application/vnd.openxmlformats-officedocument.presentationml.slideMaster+xml"/>
  <Override PartName="/ppt/slideLayouts/slideLayout1.xml" ContentType="application/vnd.openxmlformats-officedocument.presentationml.slideLayout+xml"/>
  <Override PartName="/ppt/slideMasters/theme/theme1.xml" ContentType="application/vnd.openxmlformats-officedocument.theme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</Types>
</file>

<file path=_rels/.rels>&#65279;<?xml version="1.0" encoding="utf-8"?><Relationships xmlns="http://schemas.openxmlformats.org/package/2006/relationships"><Relationship Type="http://schemas.openxmlformats.org/officeDocument/2006/relationships/officeDocument" Target="/ppt/presentation.xml" Id="Rca157815c3974476" /></Relationships>
</file>

<file path=ppt/presentation.xml><?xml version="1.0" encoding="utf-8"?>
<p:presentation xmlns:p="http://schemas.openxmlformats.org/presentationml/2006/main">
  <p:sldMasterIdLst>
    <p:sldMasterId xmlns:r="http://schemas.openxmlformats.org/officeDocument/2006/relationships" id="2147483648" r:id="R70776c2c5c174928"/>
  </p:sldMasterIdLst>
  <p:sldIdLst>
    <p:sldId xmlns:r="http://schemas.openxmlformats.org/officeDocument/2006/relationships" id="256" r:id="R383694521862425d"/>
    <p:sldId xmlns:r="http://schemas.openxmlformats.org/officeDocument/2006/relationships" id="257" r:id="Re3b5d406c5234d96"/>
    <p:sldId xmlns:r="http://schemas.openxmlformats.org/officeDocument/2006/relationships" id="258" r:id="R38aa5822a7244fc9"/>
    <p:sldId xmlns:r="http://schemas.openxmlformats.org/officeDocument/2006/relationships" id="259" r:id="R950a20b529694711"/>
    <p:sldId xmlns:r="http://schemas.openxmlformats.org/officeDocument/2006/relationships" id="260" r:id="R7184239725f8409c"/>
    <p:sldId xmlns:r="http://schemas.openxmlformats.org/officeDocument/2006/relationships" id="261" r:id="Rc561e7ef2a3b4fa4"/>
    <p:sldId xmlns:r="http://schemas.openxmlformats.org/officeDocument/2006/relationships" id="262" r:id="R2d9b0db45e9a4b05"/>
  </p:sldIdLst>
  <p:sldSz cx="12192000" cy="6858000"/>
  <p:notesSz cx="6858000" cy="9144000"/>
</p:presentation>
</file>

<file path=ppt/_rels/presentation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0776c2c5c174928" /><Relationship Type="http://schemas.openxmlformats.org/officeDocument/2006/relationships/slide" Target="/ppt/slides/slide1.xml" Id="R383694521862425d" /><Relationship Type="http://schemas.openxmlformats.org/officeDocument/2006/relationships/slide" Target="/ppt/slides/slide2.xml" Id="Re3b5d406c5234d96" /><Relationship Type="http://schemas.openxmlformats.org/officeDocument/2006/relationships/slide" Target="/ppt/slides/slide3.xml" Id="R38aa5822a7244fc9" /><Relationship Type="http://schemas.openxmlformats.org/officeDocument/2006/relationships/slide" Target="/ppt/slides/slide4.xml" Id="R950a20b529694711" /><Relationship Type="http://schemas.openxmlformats.org/officeDocument/2006/relationships/slide" Target="/ppt/slides/slide5.xml" Id="R7184239725f8409c" /><Relationship Type="http://schemas.openxmlformats.org/officeDocument/2006/relationships/slide" Target="/ppt/slides/slide6.xml" Id="Rc561e7ef2a3b4fa4" /><Relationship Type="http://schemas.openxmlformats.org/officeDocument/2006/relationships/slide" Target="/ppt/slides/slide7.xml" Id="R2d9b0db45e9a4b05" /></Relationships>
</file>

<file path=ppt/slideLayouts/_rels/slideLayout1.xml.rels>&#65279;<?xml version="1.0" encoding="utf-8"?><Relationships xmlns="http://schemas.openxmlformats.org/package/2006/relationships"><Relationship Type="http://schemas.openxmlformats.org/officeDocument/2006/relationships/slideMaster" Target="/ppt/slideMasters/slideMaster1.xml" Id="R78659c792d204668" /></Relationships>
</file>

<file path=ppt/slideLayouts/slideLayout1.xml><?xml version="1.0" encoding="utf-8"?>
<p:sldLayout xmlns:p="http://schemas.openxmlformats.org/presentationml/2006/main" type="blank" preserve="1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Ovr>
    <a:masterClrMapping xmlns:a="http://schemas.openxmlformats.org/drawingml/2006/main"/>
  </p:clrMapOvr>
</p:sldLayout>
</file>

<file path=ppt/slideMasters/_rels/slideMaster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5f8bbf451754c6a" /><Relationship Type="http://schemas.openxmlformats.org/officeDocument/2006/relationships/theme" Target="/ppt/slideMasters/theme/theme1.xml" Id="R435c0fe2f1924480" /></Relationships>
</file>

<file path=ppt/slideMasters/slideMaster1.xml><?xml version="1.0" encoding="utf-8"?>
<p:sldMaster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</p:spTree>
  </p:cSld>
  <p:clrMap bg1="lt1" tx1="dk1" bg2="lt2" tx2="dk2" accent1="accent1" accent2="accent2" accent3="accent3" accent4="accent4" accent5="accent5" accent6="accent6" hlink="hlink" folHlink="folHlink"/>
  <p:sldLayoutIdLst>
    <p:sldLayoutId xmlns:r="http://schemas.openxmlformats.org/officeDocument/2006/relationships" id="2147483649" r:id="R15f8bbf451754c6a"/>
  </p:sldLayoutIdLst>
</p:sldMaster>
</file>

<file path=ppt/slideMasters/theme/theme1.xml><?xml version="1.0" encoding="utf-8"?>
<a:theme xmlns:a="http://schemas.openxmlformats.org/drawingml/2006/main" name="BrainTrust">
  <a:themeElements>
    <a:clrScheme name="Office">
      <a:dk1>
        <a:sysClr val="windowText" lastClr="000000"/>
      </a:dk1>
      <a:lt1>
        <a:sysClr val="window" lastClr="FFFFFF"/>
      </a:lt1>
      <a:dk2>
        <a:srgbClr val="1E3A5F"/>
      </a:dk2>
      <a:lt2>
        <a:srgbClr val="EFF3F7"/>
      </a:lt2>
      <a:accent1>
        <a:srgbClr val="21A366"/>
      </a:accent1>
      <a:accent2>
        <a:srgbClr val="2B579A"/>
      </a:accent2>
      <a:accent3>
        <a:srgbClr val="5B8DEF"/>
      </a:accent3>
      <a:accent4>
        <a:srgbClr val="FF5B24"/>
      </a:accent4>
      <a:accent5>
        <a:srgbClr val="F4B400"/>
      </a:accent5>
      <a:accent6>
        <a:srgbClr val="34D399"/>
      </a:accent6>
      <a:hlink>
        <a:srgbClr val="2563EB"/>
      </a:hlink>
      <a:folHlink>
        <a:srgbClr val="954F72"/>
      </a:folHlink>
    </a:clrScheme>
    <a:fontScheme name="Office">
      <a:majorFont>
        <a:latin typeface="Calibri Light"/>
        <a:ea typeface=""/>
        <a:cs typeface=""/>
      </a:majorFont>
      <a:minorFont>
        <a:latin typeface="Calibri"/>
        <a:ea typeface=""/>
        <a:cs typeface=""/>
      </a:minorFont>
    </a:fontScheme>
    <a:fmtScheme name="Office">
      <a:fillStyleLst>
        <a:solidFill>
          <a:schemeClr val="phClr"/>
        </a:solidFill>
        <a:solidFill>
          <a:schemeClr val="phClr">
            <a:tint val="50000"/>
            <a:satMod val="300000"/>
          </a:schemeClr>
        </a:solidFill>
        <a:solidFill>
          <a:schemeClr val="phClr">
            <a:tint val="30000"/>
            <a:satMod val="350000"/>
          </a:schemeClr>
        </a:solidFill>
      </a:fillStyleLst>
      <a:lnStyleLst>
        <a:ln w="63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270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19050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</a:lnStyleLst>
      <a:effectStyleLst>
        <a:effectStyle>
          <a:effectLst/>
        </a:effectStyle>
        <a:effectStyle>
          <a:effectLst/>
        </a:effectStyle>
        <a:effectStyle>
          <a:effectLst/>
        </a:effectStyle>
      </a:effectStyleLst>
      <a:bgFillStyleLst>
        <a:solidFill>
          <a:schemeClr val="phClr"/>
        </a:solidFill>
        <a:solidFill>
          <a:schemeClr val="phClr">
            <a:tint val="95000"/>
          </a:schemeClr>
        </a:solidFill>
        <a:solidFill>
          <a:schemeClr val="phClr">
            <a:shade val="80000"/>
          </a:schemeClr>
        </a:solidFill>
      </a:bgFillStyleLst>
    </a:fmtScheme>
  </a:themeElements>
  <a:objectDefaults/>
</a:theme>
</file>

<file path=ppt/slides/_rels/slide1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7e15865d12504adf" /></Relationships>
</file>

<file path=ppt/slides/_rels/slide2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eef6bc32e696407f" /></Relationships>
</file>

<file path=ppt/slides/_rels/slide3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f2fc8da5f5842c6" /></Relationships>
</file>

<file path=ppt/slides/_rels/slide4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5aaece1912304282" /></Relationships>
</file>

<file path=ppt/slides/_rels/slide5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d047d0f921ab4721" /></Relationships>
</file>

<file path=ppt/slides/_rels/slide6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9966708474dc45c0" /></Relationships>
</file>

<file path=ppt/slides/_rels/slide7.xml.rels>&#65279;<?xml version="1.0" encoding="utf-8"?><Relationships xmlns="http://schemas.openxmlformats.org/package/2006/relationships"><Relationship Type="http://schemas.openxmlformats.org/officeDocument/2006/relationships/slideLayout" Target="/ppt/slideLayouts/slideLayout1.xml" Id="R19e1c200df7e4e67" /></Relationships>
</file>

<file path=ppt/slides/slide1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ban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0" y="0"/>
            <a:ext cx="12192000" cy="9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3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2200000"/>
            <a:ext cx="10820400" cy="17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5400" b="1" dirty="0">
                <a:solidFill>
                  <a:srgbClr val="1E3A5F"/>
                </a:solidFill>
                <a:latin typeface="Calibri"/>
              </a:rPr>
              <a:t>ANGVIK PROSJEKTERING AS</a:t>
            </a:r>
          </a:p>
        </p:txBody>
      </p:sp>
      <p:sp>
        <p:nvSpPr>
          <p:cNvPr id="4" name="under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395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0" dirty="0">
                <a:solidFill>
                  <a:srgbClr val="5A6B7B"/>
                </a:solidFill>
                <a:latin typeface="Calibri"/>
              </a:rPr>
              <a:t>Bedriftspresentasjon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2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Om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ANGVIK PROSJEKTERING AS ble etablert [år] og holder til i Angvik.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[Kort om historikk, verdier og hva som driver dere.]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[Antall ansatte / nøkkeltall.]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3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Våre tjenester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1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2 – kort beskrivelse]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[Tjeneste 3 – kort beskrivelse]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4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Hvorfor velge oss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1 – hva skiller dere ut]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2 – kvalitet/erfaring]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[Fordel 3 – referanser/resultater]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5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Nøkkeltall 2025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Tall i hele kroner – kilde: Regnskapsregisteret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Driftsinntekter:  7 207 226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Driftsresultat:  77 267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Årsresultat:  59 169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egenkapital:  1 990 580 kr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Sum eiendeler:  3 762 036 kr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6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Eierskap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Største aksjonærer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INDERGÅRD VEGARD  –  51,0 %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ANGVIK GRYTNES ENTREPRENØR AS  –  20,0 %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TJELLE-SØRVIK HÅVARD  –  16,0 %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KJÆRNLI ESPEN  –  13,0 %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PROSJEKTERING AS</a:t>
            </a:r>
          </a:p>
        </p:txBody>
      </p:sp>
    </p:spTree>
  </p:cSld>
  <p:clrMapOvr>
    <a:masterClrMapping xmlns:a="http://schemas.openxmlformats.org/drawingml/2006/main"/>
  </p:clrMapOvr>
</p:sld>
</file>

<file path=ppt/slides/slide7.xml><?xml version="1.0" encoding="utf-8"?>
<p:sld xmlns:p="http://schemas.openxmlformats.org/presentationml/2006/main">
  <p:cSld>
    <p:spTree>
      <p:nvGrpSpPr>
        <p:cNvPr id="1" name=""/>
        <p:cNvGrpSpPr/>
        <p:nvPr/>
      </p:nvGrpSpPr>
      <p:grpSpPr>
        <a:xfrm xmlns:a="http://schemas.openxmlformats.org/drawingml/2006/main">
          <a:off x="0" y="0"/>
          <a:ext cx="12192000" cy="6858000"/>
          <a:chOff x="0" y="0"/>
          <a:chExt cx="12192000" cy="6858000"/>
        </a:xfrm>
      </p:grpSpPr>
      <p:sp>
        <p:nvSpPr>
          <p:cNvPr id="2" name="tittel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520000"/>
            <a:ext cx="10820400" cy="9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3600" b="1" dirty="0">
                <a:solidFill>
                  <a:srgbClr val="1E3A5F"/>
                </a:solidFill>
                <a:latin typeface="Calibri"/>
              </a:rPr>
              <a:t>Kontakt</a:t>
            </a:r>
          </a:p>
        </p:txBody>
      </p:sp>
      <p:sp>
        <p:nvSpPr>
          <p:cNvPr id="3" name="strek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500000"/>
            <a:ext cx="1800000" cy="60000"/>
          </a:xfrm>
          <a:prstGeom xmlns:a="http://schemas.openxmlformats.org/drawingml/2006/main" prst="rect">
            <a:avLst/>
          </a:prstGeom>
          <a:solidFill xmlns:a="http://schemas.openxmlformats.org/drawingml/2006/main">
            <a:srgbClr val="21A366"/>
          </a:solidFill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endParaRPr lang="nb-NO"/>
          </a:p>
        </p:txBody>
      </p:sp>
      <p:sp>
        <p:nvSpPr>
          <p:cNvPr id="4" name="innhold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1850000"/>
            <a:ext cx="10820400" cy="44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2400" b="1" dirty="0">
                <a:solidFill>
                  <a:srgbClr val="21A366"/>
                </a:solidFill>
                <a:latin typeface="Calibri"/>
              </a:rPr>
              <a:t>Ta gjerne kontakt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c/o Angvik Næringspark, Fabrikkvegen 20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6636 Angvik</a:t>
            </a:r>
          </a:p>
          <a:p xmlns:a="http://schemas.openxmlformats.org/drawingml/2006/main">
            <a:pPr marL="285750" indent="-285750" algn="l">
              <a:spcBef>
                <a:spcPts val="600"/>
              </a:spcBef>
              <a:buFont typeface="Arial"/>
              <a:buChar char="•"/>
            </a:pPr>
            <a:r>
              <a:rPr lang="nb-NO" sz="2000" b="0" dirty="0">
                <a:solidFill>
                  <a:srgbClr val="303A45"/>
                </a:solidFill>
                <a:latin typeface="Calibri"/>
              </a:rPr>
              <a:t>Org.nr 991 925 562</a:t>
            </a:r>
          </a:p>
        </p:txBody>
      </p:sp>
      <p:sp>
        <p:nvSpPr>
          <p:cNvPr id="5" name="bunn"/>
          <p:cNvSpPr>
            <a:spLocks xmlns:a="http://schemas.openxmlformats.org/drawingml/2006/main" noGrp="1"/>
          </p:cNvSpPr>
          <p:nvPr/>
        </p:nvSpPr>
        <p:spPr>
          <a:xfrm xmlns:a="http://schemas.openxmlformats.org/drawingml/2006/main">
            <a:off x="685800" y="6450000"/>
            <a:ext cx="10820400" cy="300000"/>
          </a:xfrm>
          <a:prstGeom xmlns:a="http://schemas.openxmlformats.org/drawingml/2006/main" prst="rect">
            <a:avLst/>
          </a:prstGeom>
          <a:noFill xmlns:a="http://schemas.openxmlformats.org/drawingml/2006/main"/>
        </p:spPr>
        <p:txBody>
          <a:bodyPr xmlns:a="http://schemas.openxmlformats.org/drawingml/2006/main" wrap="square" anchor="t"/>
          <a:lstStyle xmlns:a="http://schemas.openxmlformats.org/drawingml/2006/main"/>
          <a:p xmlns:a="http://schemas.openxmlformats.org/drawingml/2006/main">
            <a:pPr algn="l">
              <a:buNone/>
            </a:pPr>
            <a:r>
              <a:rPr lang="nb-NO" sz="1000" b="0" dirty="0">
                <a:solidFill>
                  <a:srgbClr val="5A6B7B"/>
                </a:solidFill>
                <a:latin typeface="Calibri"/>
              </a:rPr>
              <a:t>ANGVIK PROSJEKTERING AS</a:t>
            </a:r>
          </a:p>
        </p:txBody>
      </p:sp>
    </p:spTree>
  </p:cSld>
  <p:clrMapOvr>
    <a:masterClrMapping xmlns:a="http://schemas.openxmlformats.org/drawingml/2006/main"/>
  </p:clrMapOvr>
</p:sld>
</file>